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09" r:id="rId2"/>
  </p:sldMasterIdLst>
  <p:notesMasterIdLst>
    <p:notesMasterId r:id="rId9"/>
  </p:notesMasterIdLst>
  <p:handoutMasterIdLst>
    <p:handoutMasterId r:id="rId10"/>
  </p:handoutMasterIdLst>
  <p:sldIdLst>
    <p:sldId id="470" r:id="rId3"/>
    <p:sldId id="472" r:id="rId4"/>
    <p:sldId id="492" r:id="rId5"/>
    <p:sldId id="489" r:id="rId6"/>
    <p:sldId id="491" r:id="rId7"/>
    <p:sldId id="478" r:id="rId8"/>
  </p:sldIdLst>
  <p:sldSz cx="9144000" cy="5143500" type="screen16x9"/>
  <p:notesSz cx="9940925" cy="6808788"/>
  <p:defaultTextStyle>
    <a:defPPr>
      <a:defRPr lang="ru-RU"/>
    </a:defPPr>
    <a:lvl1pPr marL="0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875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749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624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498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373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246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120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2995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Пискунова Екатерина Юрьевна" initials="ПЕЮ" lastIdx="3" clrIdx="0"/>
  <p:cmAuthor id="1" name="Попкова Мария Александровна" initials="ПМА" lastIdx="1" clrIdx="1"/>
  <p:cmAuthor id="2" name="sselicrem@mail.ru" initials="s" lastIdx="3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66CCFF"/>
    <a:srgbClr val="FCF2ED"/>
    <a:srgbClr val="FFEFFF"/>
    <a:srgbClr val="C00000"/>
    <a:srgbClr val="F2DCDB"/>
    <a:srgbClr val="E7E7E7"/>
    <a:srgbClr val="FCCCCC"/>
    <a:srgbClr val="D0CECE"/>
    <a:srgbClr val="FD63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8882" autoAdjust="0"/>
    <p:restoredTop sz="92123" autoAdjust="0"/>
  </p:normalViewPr>
  <p:slideViewPr>
    <p:cSldViewPr snapToGrid="0">
      <p:cViewPr varScale="1">
        <p:scale>
          <a:sx n="156" d="100"/>
          <a:sy n="156" d="100"/>
        </p:scale>
        <p:origin x="-1056" y="-90"/>
      </p:cViewPr>
      <p:guideLst>
        <p:guide orient="horz" pos="2160"/>
        <p:guide orient="horz" pos="1620"/>
        <p:guide pos="384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Лист1!$B$2</c:f>
              <c:strCache>
                <c:ptCount val="1"/>
                <c:pt idx="0">
                  <c:v>Обращений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Лист1!$A$3:$A$5</c:f>
              <c:strCache>
                <c:ptCount val="3"/>
                <c:pt idx="0">
                  <c:v>2022 г</c:v>
                </c:pt>
                <c:pt idx="1">
                  <c:v>2023 г</c:v>
                </c:pt>
                <c:pt idx="2">
                  <c:v>2024 г</c:v>
                </c:pt>
              </c:strCache>
            </c:strRef>
          </c:cat>
          <c:val>
            <c:numRef>
              <c:f>Лист1!$B$3:$B$5</c:f>
              <c:numCache>
                <c:formatCode>#,##0</c:formatCode>
                <c:ptCount val="3"/>
                <c:pt idx="0">
                  <c:v>38147</c:v>
                </c:pt>
                <c:pt idx="1">
                  <c:v>13399</c:v>
                </c:pt>
                <c:pt idx="2">
                  <c:v>9374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B25-4DB8-A952-8520A29C6DAA}"/>
            </c:ext>
          </c:extLst>
        </c:ser>
        <c:ser>
          <c:idx val="1"/>
          <c:order val="1"/>
          <c:tx>
            <c:strRef>
              <c:f>Лист1!$C$2</c:f>
              <c:strCache>
                <c:ptCount val="1"/>
                <c:pt idx="0">
                  <c:v>Ковид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Лист1!$A$3:$A$5</c:f>
              <c:strCache>
                <c:ptCount val="3"/>
                <c:pt idx="0">
                  <c:v>2022 г</c:v>
                </c:pt>
                <c:pt idx="1">
                  <c:v>2023 г</c:v>
                </c:pt>
                <c:pt idx="2">
                  <c:v>2024 г</c:v>
                </c:pt>
              </c:strCache>
            </c:strRef>
          </c:cat>
          <c:val>
            <c:numRef>
              <c:f>Лист1!$C$3:$C$5</c:f>
              <c:numCache>
                <c:formatCode>#,##0</c:formatCode>
                <c:ptCount val="3"/>
                <c:pt idx="0">
                  <c:v>14590</c:v>
                </c:pt>
                <c:pt idx="1">
                  <c:v>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303-4261-9913-BFA87BC59D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4284160"/>
        <c:axId val="84006528"/>
      </c:barChart>
      <c:catAx>
        <c:axId val="104284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4006528"/>
        <c:crosses val="autoZero"/>
        <c:auto val="1"/>
        <c:lblAlgn val="ctr"/>
        <c:lblOffset val="100"/>
        <c:noMultiLvlLbl val="0"/>
      </c:catAx>
      <c:valAx>
        <c:axId val="8400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428416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="1"/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134405074365761"/>
          <c:y val="8.7007878804322966E-2"/>
          <c:w val="0.59331071340296337"/>
          <c:h val="0.8714342531970887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3.0752775167330288E-2"/>
                  <c:y val="-4.1413381705193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A397-4A1C-9050-378118FFCA6A}"/>
                </c:ext>
              </c:extLst>
            </c:dLbl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Лист1!$A$2:$A$29</c:f>
              <c:strCache>
                <c:ptCount val="28"/>
                <c:pt idx="0">
                  <c:v>Всего</c:v>
                </c:pt>
                <c:pt idx="1">
                  <c:v>выборе (замене) СМО</c:v>
                </c:pt>
                <c:pt idx="2">
                  <c:v>обеспечении выдачи полисов ОМС</c:v>
                </c:pt>
                <c:pt idx="3">
                  <c:v>выборе медицинской организации</c:v>
                </c:pt>
                <c:pt idx="4">
                  <c:v>выборе врача</c:v>
                </c:pt>
                <c:pt idx="5">
                  <c:v>организации работы медицинской организации</c:v>
                </c:pt>
                <c:pt idx="6">
                  <c:v>невозможности записаться на прием к врачу в медицинскую организацию в случае неотражения полиса ОМС на Едином партале, присвоении единого номера полиса ОМС/отсутствии полиса ОМС в ЕРЗЛ</c:v>
                </c:pt>
                <c:pt idx="7">
                  <c:v>оказании медицинской помощи</c:v>
                </c:pt>
                <c:pt idx="8">
                  <c:v>сроках ожидания МП</c:v>
                </c:pt>
                <c:pt idx="9">
                  <c:v>проведении ЭКО</c:v>
                </c:pt>
                <c:pt idx="10">
                  <c:v>при онкологических заболеваниях</c:v>
                </c:pt>
                <c:pt idx="11">
                  <c:v>при болезнях системы кровообращения </c:v>
                </c:pt>
                <c:pt idx="12">
                  <c:v>при ХНИЗ (за исключением медицинской помощи несоверш)</c:v>
                </c:pt>
                <c:pt idx="13">
                  <c:v>при оказании МП несовершеннолетним</c:v>
                </c:pt>
                <c:pt idx="14">
                  <c:v>о проведении профилактических мероприятий</c:v>
                </c:pt>
                <c:pt idx="15">
                  <c:v>о проведении проф. Мероприятий  старше 65</c:v>
                </c:pt>
                <c:pt idx="16">
                  <c:v>прохождении диспансеризации</c:v>
                </c:pt>
                <c:pt idx="17">
                  <c:v>прохождении диспанс. старше 65</c:v>
                </c:pt>
                <c:pt idx="18">
                  <c:v>диспанс. наблюдении</c:v>
                </c:pt>
                <c:pt idx="19">
                  <c:v>диспанс. Наблюдении старше 65</c:v>
                </c:pt>
                <c:pt idx="20">
                  <c:v>о проведении профилактических прививок</c:v>
                </c:pt>
                <c:pt idx="21">
                  <c:v>лекарственном обеспечении</c:v>
                </c:pt>
                <c:pt idx="22">
                  <c:v>при оказании МП по профилю "онкология"</c:v>
                </c:pt>
                <c:pt idx="23">
                  <c:v>получении МП по ОМС вне территории страхования</c:v>
                </c:pt>
                <c:pt idx="24">
                  <c:v>взимании денежных средств за МП</c:v>
                </c:pt>
                <c:pt idx="25">
                  <c:v>лекарственные препараты и расходные материалы</c:v>
                </c:pt>
                <c:pt idx="26">
                  <c:v>видах, качестве и об условиях предоставления МП  в ОМС</c:v>
                </c:pt>
                <c:pt idx="27">
                  <c:v>Другие причины обращений за разъяс и МП в других субъектах</c:v>
                </c:pt>
              </c:strCache>
            </c:strRef>
          </c:cat>
          <c:val>
            <c:numRef>
              <c:f>Лист1!$B$2:$B$29</c:f>
              <c:numCache>
                <c:formatCode>General</c:formatCode>
                <c:ptCount val="28"/>
                <c:pt idx="0" formatCode="#,##0">
                  <c:v>38147</c:v>
                </c:pt>
                <c:pt idx="1">
                  <c:v>261</c:v>
                </c:pt>
                <c:pt idx="2">
                  <c:v>3663</c:v>
                </c:pt>
                <c:pt idx="3">
                  <c:v>527</c:v>
                </c:pt>
                <c:pt idx="4">
                  <c:v>131</c:v>
                </c:pt>
                <c:pt idx="5">
                  <c:v>7860</c:v>
                </c:pt>
                <c:pt idx="7">
                  <c:v>11338</c:v>
                </c:pt>
                <c:pt idx="8">
                  <c:v>162</c:v>
                </c:pt>
                <c:pt idx="9">
                  <c:v>12</c:v>
                </c:pt>
                <c:pt idx="10">
                  <c:v>181</c:v>
                </c:pt>
                <c:pt idx="11">
                  <c:v>185</c:v>
                </c:pt>
                <c:pt idx="13">
                  <c:v>1096</c:v>
                </c:pt>
                <c:pt idx="14">
                  <c:v>504</c:v>
                </c:pt>
                <c:pt idx="15">
                  <c:v>26</c:v>
                </c:pt>
                <c:pt idx="16">
                  <c:v>50</c:v>
                </c:pt>
                <c:pt idx="17">
                  <c:v>4</c:v>
                </c:pt>
                <c:pt idx="18">
                  <c:v>1</c:v>
                </c:pt>
                <c:pt idx="19">
                  <c:v>0</c:v>
                </c:pt>
                <c:pt idx="21">
                  <c:v>711</c:v>
                </c:pt>
                <c:pt idx="22">
                  <c:v>16</c:v>
                </c:pt>
                <c:pt idx="23">
                  <c:v>204</c:v>
                </c:pt>
                <c:pt idx="24">
                  <c:v>17</c:v>
                </c:pt>
                <c:pt idx="25">
                  <c:v>219</c:v>
                </c:pt>
                <c:pt idx="27">
                  <c:v>10979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D19-43CD-BADD-9FBF21F5EB8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F0000"/>
            </a:solidFill>
            <a:ln w="25400">
              <a:solidFill>
                <a:schemeClr val="accent5">
                  <a:lumMod val="75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9.3492963718309324E-3"/>
                  <c:y val="-3.83994755865060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A397-4A1C-9050-378118FFCA6A}"/>
                </c:ext>
              </c:extLst>
            </c:dLbl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Лист1!$A$2:$A$29</c:f>
              <c:strCache>
                <c:ptCount val="28"/>
                <c:pt idx="0">
                  <c:v>Всего</c:v>
                </c:pt>
                <c:pt idx="1">
                  <c:v>выборе (замене) СМО</c:v>
                </c:pt>
                <c:pt idx="2">
                  <c:v>обеспечении выдачи полисов ОМС</c:v>
                </c:pt>
                <c:pt idx="3">
                  <c:v>выборе медицинской организации</c:v>
                </c:pt>
                <c:pt idx="4">
                  <c:v>выборе врача</c:v>
                </c:pt>
                <c:pt idx="5">
                  <c:v>организации работы медицинской организации</c:v>
                </c:pt>
                <c:pt idx="6">
                  <c:v>невозможности записаться на прием к врачу в медицинскую организацию в случае неотражения полиса ОМС на Едином партале, присвоении единого номера полиса ОМС/отсутствии полиса ОМС в ЕРЗЛ</c:v>
                </c:pt>
                <c:pt idx="7">
                  <c:v>оказании медицинской помощи</c:v>
                </c:pt>
                <c:pt idx="8">
                  <c:v>сроках ожидания МП</c:v>
                </c:pt>
                <c:pt idx="9">
                  <c:v>проведении ЭКО</c:v>
                </c:pt>
                <c:pt idx="10">
                  <c:v>при онкологических заболеваниях</c:v>
                </c:pt>
                <c:pt idx="11">
                  <c:v>при болезнях системы кровообращения </c:v>
                </c:pt>
                <c:pt idx="12">
                  <c:v>при ХНИЗ (за исключением медицинской помощи несоверш)</c:v>
                </c:pt>
                <c:pt idx="13">
                  <c:v>при оказании МП несовершеннолетним</c:v>
                </c:pt>
                <c:pt idx="14">
                  <c:v>о проведении профилактических мероприятий</c:v>
                </c:pt>
                <c:pt idx="15">
                  <c:v>о проведении проф. Мероприятий  старше 65</c:v>
                </c:pt>
                <c:pt idx="16">
                  <c:v>прохождении диспансеризации</c:v>
                </c:pt>
                <c:pt idx="17">
                  <c:v>прохождении диспанс. старше 65</c:v>
                </c:pt>
                <c:pt idx="18">
                  <c:v>диспанс. наблюдении</c:v>
                </c:pt>
                <c:pt idx="19">
                  <c:v>диспанс. Наблюдении старше 65</c:v>
                </c:pt>
                <c:pt idx="20">
                  <c:v>о проведении профилактических прививок</c:v>
                </c:pt>
                <c:pt idx="21">
                  <c:v>лекарственном обеспечении</c:v>
                </c:pt>
                <c:pt idx="22">
                  <c:v>при оказании МП по профилю "онкология"</c:v>
                </c:pt>
                <c:pt idx="23">
                  <c:v>получении МП по ОМС вне территории страхования</c:v>
                </c:pt>
                <c:pt idx="24">
                  <c:v>взимании денежных средств за МП</c:v>
                </c:pt>
                <c:pt idx="25">
                  <c:v>лекарственные препараты и расходные материалы</c:v>
                </c:pt>
                <c:pt idx="26">
                  <c:v>видах, качестве и об условиях предоставления МП  в ОМС</c:v>
                </c:pt>
                <c:pt idx="27">
                  <c:v>Другие причины обращений за разъяс и МП в других субъектах</c:v>
                </c:pt>
              </c:strCache>
            </c:strRef>
          </c:cat>
          <c:val>
            <c:numRef>
              <c:f>Лист1!$C$2:$C$29</c:f>
              <c:numCache>
                <c:formatCode>General</c:formatCode>
                <c:ptCount val="28"/>
                <c:pt idx="0">
                  <c:v>13399</c:v>
                </c:pt>
                <c:pt idx="1">
                  <c:v>158</c:v>
                </c:pt>
                <c:pt idx="2">
                  <c:v>3174</c:v>
                </c:pt>
                <c:pt idx="3">
                  <c:v>318</c:v>
                </c:pt>
                <c:pt idx="4">
                  <c:v>7</c:v>
                </c:pt>
                <c:pt idx="5">
                  <c:v>1145</c:v>
                </c:pt>
                <c:pt idx="7">
                  <c:v>2905</c:v>
                </c:pt>
                <c:pt idx="8">
                  <c:v>33</c:v>
                </c:pt>
                <c:pt idx="9">
                  <c:v>8</c:v>
                </c:pt>
                <c:pt idx="10">
                  <c:v>151</c:v>
                </c:pt>
                <c:pt idx="11">
                  <c:v>328</c:v>
                </c:pt>
                <c:pt idx="13">
                  <c:v>355</c:v>
                </c:pt>
                <c:pt idx="14">
                  <c:v>131</c:v>
                </c:pt>
                <c:pt idx="15">
                  <c:v>2</c:v>
                </c:pt>
                <c:pt idx="16">
                  <c:v>59</c:v>
                </c:pt>
                <c:pt idx="17">
                  <c:v>4</c:v>
                </c:pt>
                <c:pt idx="18">
                  <c:v>11</c:v>
                </c:pt>
                <c:pt idx="19">
                  <c:v>1</c:v>
                </c:pt>
                <c:pt idx="20">
                  <c:v>39</c:v>
                </c:pt>
                <c:pt idx="21">
                  <c:v>203</c:v>
                </c:pt>
                <c:pt idx="22">
                  <c:v>26</c:v>
                </c:pt>
                <c:pt idx="23">
                  <c:v>163</c:v>
                </c:pt>
                <c:pt idx="24">
                  <c:v>33</c:v>
                </c:pt>
                <c:pt idx="25">
                  <c:v>26</c:v>
                </c:pt>
                <c:pt idx="27">
                  <c:v>5163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D19-43CD-BADD-9FBF21F5EB8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00B050"/>
            </a:solidFill>
            <a:ln w="25400">
              <a:solidFill>
                <a:schemeClr val="accent5">
                  <a:lumMod val="75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1.6380223298529815E-2"/>
                  <c:y val="-4.219777100531657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4300184666341001E-2"/>
                  <c:y val="3.014143452817621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651657019572388E-2"/>
                  <c:y val="5.5258658282253941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3.1707748660031086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mtClean="0"/>
                      <a:t>    </a:t>
                    </a:r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4.9390492855059781E-2"/>
                      <c:h val="4.90144711395870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A397-4A1C-9050-378118FFCA6A}"/>
                </c:ext>
              </c:extLst>
            </c:dLbl>
            <c:dLbl>
              <c:idx val="1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5.3796150460108112E-2"/>
                  <c:y val="3.014143452817731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Лист1!$A$2:$A$29</c:f>
              <c:strCache>
                <c:ptCount val="28"/>
                <c:pt idx="0">
                  <c:v>Всего</c:v>
                </c:pt>
                <c:pt idx="1">
                  <c:v>выборе (замене) СМО</c:v>
                </c:pt>
                <c:pt idx="2">
                  <c:v>обеспечении выдачи полисов ОМС</c:v>
                </c:pt>
                <c:pt idx="3">
                  <c:v>выборе медицинской организации</c:v>
                </c:pt>
                <c:pt idx="4">
                  <c:v>выборе врача</c:v>
                </c:pt>
                <c:pt idx="5">
                  <c:v>организации работы медицинской организации</c:v>
                </c:pt>
                <c:pt idx="6">
                  <c:v>невозможности записаться на прием к врачу в медицинскую организацию в случае неотражения полиса ОМС на Едином партале, присвоении единого номера полиса ОМС/отсутствии полиса ОМС в ЕРЗЛ</c:v>
                </c:pt>
                <c:pt idx="7">
                  <c:v>оказании медицинской помощи</c:v>
                </c:pt>
                <c:pt idx="8">
                  <c:v>сроках ожидания МП</c:v>
                </c:pt>
                <c:pt idx="9">
                  <c:v>проведении ЭКО</c:v>
                </c:pt>
                <c:pt idx="10">
                  <c:v>при онкологических заболеваниях</c:v>
                </c:pt>
                <c:pt idx="11">
                  <c:v>при болезнях системы кровообращения </c:v>
                </c:pt>
                <c:pt idx="12">
                  <c:v>при ХНИЗ (за исключением медицинской помощи несоверш)</c:v>
                </c:pt>
                <c:pt idx="13">
                  <c:v>при оказании МП несовершеннолетним</c:v>
                </c:pt>
                <c:pt idx="14">
                  <c:v>о проведении профилактических мероприятий</c:v>
                </c:pt>
                <c:pt idx="15">
                  <c:v>о проведении проф. Мероприятий  старше 65</c:v>
                </c:pt>
                <c:pt idx="16">
                  <c:v>прохождении диспансеризации</c:v>
                </c:pt>
                <c:pt idx="17">
                  <c:v>прохождении диспанс. старше 65</c:v>
                </c:pt>
                <c:pt idx="18">
                  <c:v>диспанс. наблюдении</c:v>
                </c:pt>
                <c:pt idx="19">
                  <c:v>диспанс. Наблюдении старше 65</c:v>
                </c:pt>
                <c:pt idx="20">
                  <c:v>о проведении профилактических прививок</c:v>
                </c:pt>
                <c:pt idx="21">
                  <c:v>лекарственном обеспечении</c:v>
                </c:pt>
                <c:pt idx="22">
                  <c:v>при оказании МП по профилю "онкология"</c:v>
                </c:pt>
                <c:pt idx="23">
                  <c:v>получении МП по ОМС вне территории страхования</c:v>
                </c:pt>
                <c:pt idx="24">
                  <c:v>взимании денежных средств за МП</c:v>
                </c:pt>
                <c:pt idx="25">
                  <c:v>лекарственные препараты и расходные материалы</c:v>
                </c:pt>
                <c:pt idx="26">
                  <c:v>видах, качестве и об условиях предоставления МП  в ОМС</c:v>
                </c:pt>
                <c:pt idx="27">
                  <c:v>Другие причины обращений за разъяс и МП в других субъектах</c:v>
                </c:pt>
              </c:strCache>
            </c:strRef>
          </c:cat>
          <c:val>
            <c:numRef>
              <c:f>Лист1!$D$2:$D$29</c:f>
              <c:numCache>
                <c:formatCode>General</c:formatCode>
                <c:ptCount val="28"/>
                <c:pt idx="0" formatCode="#,##0">
                  <c:v>9374</c:v>
                </c:pt>
                <c:pt idx="1">
                  <c:v>302</c:v>
                </c:pt>
                <c:pt idx="2" formatCode="#,##0">
                  <c:v>2456</c:v>
                </c:pt>
                <c:pt idx="3">
                  <c:v>199</c:v>
                </c:pt>
                <c:pt idx="4">
                  <c:v>3</c:v>
                </c:pt>
                <c:pt idx="5">
                  <c:v>524</c:v>
                </c:pt>
                <c:pt idx="6">
                  <c:v>14</c:v>
                </c:pt>
                <c:pt idx="7">
                  <c:v>2122</c:v>
                </c:pt>
                <c:pt idx="8">
                  <c:v>18</c:v>
                </c:pt>
                <c:pt idx="9">
                  <c:v>7</c:v>
                </c:pt>
                <c:pt idx="10">
                  <c:v>107</c:v>
                </c:pt>
                <c:pt idx="11">
                  <c:v>94</c:v>
                </c:pt>
                <c:pt idx="12">
                  <c:v>35</c:v>
                </c:pt>
                <c:pt idx="13">
                  <c:v>311</c:v>
                </c:pt>
                <c:pt idx="14">
                  <c:v>56</c:v>
                </c:pt>
                <c:pt idx="20">
                  <c:v>44</c:v>
                </c:pt>
                <c:pt idx="21">
                  <c:v>250</c:v>
                </c:pt>
                <c:pt idx="22">
                  <c:v>24</c:v>
                </c:pt>
                <c:pt idx="23">
                  <c:v>109</c:v>
                </c:pt>
                <c:pt idx="24">
                  <c:v>11</c:v>
                </c:pt>
                <c:pt idx="25">
                  <c:v>29</c:v>
                </c:pt>
                <c:pt idx="26">
                  <c:v>379</c:v>
                </c:pt>
                <c:pt idx="27">
                  <c:v>3085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D19-43CD-BADD-9FBF21F5EB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100"/>
        <c:axId val="116176896"/>
        <c:axId val="104605376"/>
      </c:barChart>
      <c:catAx>
        <c:axId val="1161768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4605376"/>
        <c:crossesAt val="0"/>
        <c:auto val="1"/>
        <c:lblAlgn val="ctr"/>
        <c:lblOffset val="100"/>
        <c:noMultiLvlLbl val="0"/>
      </c:catAx>
      <c:valAx>
        <c:axId val="104605376"/>
        <c:scaling>
          <c:orientation val="minMax"/>
          <c:max val="16000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617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92043605056614297"/>
          <c:y val="0.32613912174427445"/>
          <c:w val="6.7092394750286763E-2"/>
          <c:h val="0.246724967004622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287040206930666"/>
          <c:y val="0"/>
          <c:w val="0.78490014835102129"/>
          <c:h val="0.8872827225210774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Республика Дагестан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Республика Ингушетия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Кабардино-Балкарская Республика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Брянская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Ивановская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Калужская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Курганская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Лист1!$H$2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Курская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Лист1!$I$2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Нижегородская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Лист1!$J$2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Орловская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Лист1!$K$2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0"/>
          <c:order val="10"/>
          <c:tx>
            <c:strRef>
              <c:f>Лист1!$L$1</c:f>
              <c:strCache>
                <c:ptCount val="1"/>
                <c:pt idx="0">
                  <c:v>Саратовская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Лист1!$L$2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1"/>
          <c:order val="11"/>
          <c:tx>
            <c:strRef>
              <c:f>Лист1!$M$1</c:f>
              <c:strCache>
                <c:ptCount val="1"/>
                <c:pt idx="0">
                  <c:v>Смоленская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Лист1!$M$2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2"/>
          <c:order val="12"/>
          <c:tx>
            <c:strRef>
              <c:f>Лист1!$N$1</c:f>
              <c:strCache>
                <c:ptCount val="1"/>
                <c:pt idx="0">
                  <c:v>Тамбовская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Лист1!$N$2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3"/>
          <c:order val="13"/>
          <c:tx>
            <c:strRef>
              <c:f>Лист1!$O$1</c:f>
              <c:strCache>
                <c:ptCount val="1"/>
                <c:pt idx="0">
                  <c:v>Ульяновская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Лист1!$O$2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4"/>
          <c:order val="14"/>
          <c:tx>
            <c:strRef>
              <c:f>Лист1!$P$1</c:f>
              <c:strCache>
                <c:ptCount val="1"/>
                <c:pt idx="0">
                  <c:v>Ярославская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Лист1!$P$2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5"/>
          <c:order val="15"/>
          <c:tx>
            <c:strRef>
              <c:f>Лист1!$Q$1</c:f>
              <c:strCache>
                <c:ptCount val="1"/>
                <c:pt idx="0">
                  <c:v>РЕСПУБЛИКА КРЫМ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Лист1!$Q$2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6"/>
          <c:order val="16"/>
          <c:tx>
            <c:strRef>
              <c:f>Лист1!$R$1</c:f>
              <c:strCache>
                <c:ptCount val="1"/>
                <c:pt idx="0">
                  <c:v>Чукотский автономный округ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Лист1!$R$2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7"/>
          <c:order val="17"/>
          <c:tx>
            <c:strRef>
              <c:f>Лист1!$S$1</c:f>
              <c:strCache>
                <c:ptCount val="1"/>
                <c:pt idx="0">
                  <c:v>Республика Алтай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Лист1!$S$2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18"/>
          <c:order val="18"/>
          <c:tx>
            <c:strRef>
              <c:f>Лист1!$T$1</c:f>
              <c:strCache>
                <c:ptCount val="1"/>
                <c:pt idx="0">
                  <c:v>Карачаево-Черкесская республика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Лист1!$T$2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19"/>
          <c:order val="19"/>
          <c:tx>
            <c:strRef>
              <c:f>Лист1!$U$1</c:f>
              <c:strCache>
                <c:ptCount val="1"/>
                <c:pt idx="0">
                  <c:v>Республика Хакасия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Лист1!$U$2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20"/>
          <c:order val="20"/>
          <c:tx>
            <c:strRef>
              <c:f>Лист1!$V$1</c:f>
              <c:strCache>
                <c:ptCount val="1"/>
                <c:pt idx="0">
                  <c:v>Астраханская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Лист1!$V$2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21"/>
          <c:order val="21"/>
          <c:tx>
            <c:strRef>
              <c:f>Лист1!$W$1</c:f>
              <c:strCache>
                <c:ptCount val="1"/>
                <c:pt idx="0">
                  <c:v>Белгородская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Лист1!$W$2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22"/>
          <c:order val="22"/>
          <c:tx>
            <c:strRef>
              <c:f>Лист1!$X$1</c:f>
              <c:strCache>
                <c:ptCount val="1"/>
                <c:pt idx="0">
                  <c:v>Волгоградская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Лист1!$X$2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23"/>
          <c:order val="23"/>
          <c:tx>
            <c:strRef>
              <c:f>Лист1!$Y$1</c:f>
              <c:strCache>
                <c:ptCount val="1"/>
                <c:pt idx="0">
                  <c:v>Воронежская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Лист1!$Y$2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24"/>
          <c:order val="24"/>
          <c:tx>
            <c:strRef>
              <c:f>Лист1!$Z$1</c:f>
              <c:strCache>
                <c:ptCount val="1"/>
                <c:pt idx="0">
                  <c:v>Ленинградская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Лист1!$Z$2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25"/>
          <c:order val="25"/>
          <c:tx>
            <c:strRef>
              <c:f>Лист1!$AA$1</c:f>
              <c:strCache>
                <c:ptCount val="1"/>
                <c:pt idx="0">
                  <c:v>Мурманская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Лист1!$AA$2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26"/>
          <c:order val="26"/>
          <c:tx>
            <c:strRef>
              <c:f>Лист1!$AB$1</c:f>
              <c:strCache>
                <c:ptCount val="1"/>
                <c:pt idx="0">
                  <c:v>Пензенская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27"/>
          <c:order val="27"/>
          <c:tx>
            <c:strRef>
              <c:f>Лист1!$AC$1</c:f>
              <c:strCache>
                <c:ptCount val="1"/>
                <c:pt idx="0">
                  <c:v>Рязанская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28"/>
          <c:order val="28"/>
          <c:tx>
            <c:strRef>
              <c:f>Лист1!$AD$1</c:f>
              <c:strCache>
                <c:ptCount val="1"/>
                <c:pt idx="0">
                  <c:v>Самарская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29"/>
          <c:order val="29"/>
          <c:tx>
            <c:strRef>
              <c:f>Лист1!$AE$1</c:f>
              <c:strCache>
                <c:ptCount val="1"/>
                <c:pt idx="0">
                  <c:v>Сахалинская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30"/>
          <c:order val="30"/>
          <c:tx>
            <c:strRef>
              <c:f>Лист1!$AF$1</c:f>
              <c:strCache>
                <c:ptCount val="1"/>
                <c:pt idx="0">
                  <c:v>Чувашская Республика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Лист1!$AF$2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31"/>
          <c:order val="31"/>
          <c:tx>
            <c:strRef>
              <c:f>Лист1!$AG$1</c:f>
              <c:strCache>
                <c:ptCount val="1"/>
                <c:pt idx="0">
                  <c:v>Липецкая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Лист1!$AG$2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32"/>
          <c:order val="32"/>
          <c:tx>
            <c:strRef>
              <c:f>Лист1!$AH$1</c:f>
              <c:strCache>
                <c:ptCount val="1"/>
                <c:pt idx="0">
                  <c:v>Пермский край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Лист1!$AH$2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33"/>
          <c:order val="33"/>
          <c:tx>
            <c:strRef>
              <c:f>Лист1!$AI$1</c:f>
              <c:strCache>
                <c:ptCount val="1"/>
                <c:pt idx="0">
                  <c:v>Тверская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Лист1!$AI$2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34"/>
          <c:order val="34"/>
          <c:tx>
            <c:strRef>
              <c:f>Лист1!$AJ$1</c:f>
              <c:strCache>
                <c:ptCount val="1"/>
                <c:pt idx="0">
                  <c:v>Тульская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Лист1!$AJ$2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35"/>
          <c:order val="35"/>
          <c:tx>
            <c:strRef>
              <c:f>Лист1!$AK$1</c:f>
              <c:strCache>
                <c:ptCount val="1"/>
                <c:pt idx="0">
                  <c:v>Забайкальский край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Лист1!$AK$2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36"/>
          <c:order val="36"/>
          <c:tx>
            <c:strRef>
              <c:f>Лист1!$AL$1</c:f>
              <c:strCache>
                <c:ptCount val="1"/>
                <c:pt idx="0">
                  <c:v>Республика Башкортостан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Лист1!$AL$2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ser>
          <c:idx val="37"/>
          <c:order val="37"/>
          <c:tx>
            <c:strRef>
              <c:f>Лист1!$AM$1</c:f>
              <c:strCache>
                <c:ptCount val="1"/>
                <c:pt idx="0">
                  <c:v>Удмуртская республика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Лист1!$AM$2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ser>
          <c:idx val="38"/>
          <c:order val="38"/>
          <c:tx>
            <c:strRef>
              <c:f>Лист1!$AN$1</c:f>
              <c:strCache>
                <c:ptCount val="1"/>
                <c:pt idx="0">
                  <c:v>Омская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Лист1!$AN$2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ser>
          <c:idx val="39"/>
          <c:order val="39"/>
          <c:tx>
            <c:strRef>
              <c:f>Лист1!$AO$1</c:f>
              <c:strCache>
                <c:ptCount val="1"/>
                <c:pt idx="0">
                  <c:v>Томская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Лист1!$AO$2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ser>
          <c:idx val="40"/>
          <c:order val="40"/>
          <c:tx>
            <c:strRef>
              <c:f>Лист1!$AP$1</c:f>
              <c:strCache>
                <c:ptCount val="1"/>
                <c:pt idx="0">
                  <c:v>Тюменская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Лист1!$AP$2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ser>
          <c:idx val="41"/>
          <c:order val="41"/>
          <c:tx>
            <c:strRef>
              <c:f>Лист1!$AQ$1</c:f>
              <c:strCache>
                <c:ptCount val="1"/>
                <c:pt idx="0">
                  <c:v>Республика Татарстан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Лист1!$AQ$2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42"/>
          <c:order val="42"/>
          <c:tx>
            <c:strRef>
              <c:f>Лист1!$AR$1</c:f>
              <c:strCache>
                <c:ptCount val="1"/>
                <c:pt idx="0">
                  <c:v>Ставропольский край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Лист1!$AR$2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43"/>
          <c:order val="43"/>
          <c:tx>
            <c:strRef>
              <c:f>Лист1!$AS$1</c:f>
              <c:strCache>
                <c:ptCount val="1"/>
                <c:pt idx="0">
                  <c:v>Кемеровская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Лист1!$AS$2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ser>
          <c:idx val="44"/>
          <c:order val="44"/>
          <c:tx>
            <c:strRef>
              <c:f>Лист1!$AT$1</c:f>
              <c:strCache>
                <c:ptCount val="1"/>
                <c:pt idx="0">
                  <c:v>Свердловская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Лист1!$AT$2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ser>
          <c:idx val="45"/>
          <c:order val="45"/>
          <c:tx>
            <c:strRef>
              <c:f>Лист1!$AU$1</c:f>
              <c:strCache>
                <c:ptCount val="1"/>
                <c:pt idx="0">
                  <c:v>Алтайский край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Лист1!$AU$2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ser>
          <c:idx val="46"/>
          <c:order val="46"/>
          <c:tx>
            <c:strRef>
              <c:f>Лист1!$AV$1</c:f>
              <c:strCache>
                <c:ptCount val="1"/>
                <c:pt idx="0">
                  <c:v>Московская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Лист1!$AV$2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</c:ser>
        <c:ser>
          <c:idx val="47"/>
          <c:order val="47"/>
          <c:tx>
            <c:strRef>
              <c:f>Лист1!$AW$1</c:f>
              <c:strCache>
                <c:ptCount val="1"/>
                <c:pt idx="0">
                  <c:v>Челябинская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Лист1!$AW$2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</c:ser>
        <c:ser>
          <c:idx val="48"/>
          <c:order val="48"/>
          <c:tx>
            <c:strRef>
              <c:f>Лист1!$AX$1</c:f>
              <c:strCache>
                <c:ptCount val="1"/>
                <c:pt idx="0">
                  <c:v>Калининградская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Лист1!$AX$2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</c:ser>
        <c:ser>
          <c:idx val="49"/>
          <c:order val="49"/>
          <c:tx>
            <c:strRef>
              <c:f>Лист1!$AY$1</c:f>
              <c:strCache>
                <c:ptCount val="1"/>
                <c:pt idx="0">
                  <c:v>Красноярский край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Лист1!$AY$2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</c:ser>
        <c:ser>
          <c:idx val="50"/>
          <c:order val="50"/>
          <c:tx>
            <c:strRef>
              <c:f>Лист1!$AZ$1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Лист1!$AZ$2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</c:ser>
        <c:ser>
          <c:idx val="51"/>
          <c:order val="51"/>
          <c:tx>
            <c:strRef>
              <c:f>Лист1!$BA$1</c:f>
              <c:strCache>
                <c:ptCount val="1"/>
                <c:pt idx="0">
                  <c:v>Амурская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Лист1!$BA$2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</c:ser>
        <c:ser>
          <c:idx val="52"/>
          <c:order val="52"/>
          <c:tx>
            <c:strRef>
              <c:f>Лист1!$BB$1</c:f>
              <c:strCache>
                <c:ptCount val="1"/>
                <c:pt idx="0">
                  <c:v>Республика Бурятия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Лист1!$BB$2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</c:ser>
        <c:ser>
          <c:idx val="53"/>
          <c:order val="53"/>
          <c:tx>
            <c:strRef>
              <c:f>Лист1!$BC$1</c:f>
              <c:strCache>
                <c:ptCount val="1"/>
                <c:pt idx="0">
                  <c:v>Хабаровский край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Лист1!$BC$2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</c:ser>
        <c:ser>
          <c:idx val="54"/>
          <c:order val="54"/>
          <c:tx>
            <c:strRef>
              <c:f>Лист1!$BD$1</c:f>
              <c:strCache>
                <c:ptCount val="1"/>
                <c:pt idx="0">
                  <c:v>Магаданская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Лист1!$BD$2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</c:ser>
        <c:ser>
          <c:idx val="55"/>
          <c:order val="55"/>
          <c:tx>
            <c:strRef>
              <c:f>Лист1!$BE$1</c:f>
              <c:strCache>
                <c:ptCount val="1"/>
                <c:pt idx="0">
                  <c:v>Приморский край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Лист1!$BE$2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</c:ser>
        <c:ser>
          <c:idx val="56"/>
          <c:order val="56"/>
          <c:tx>
            <c:strRef>
              <c:f>Лист1!$BF$1</c:f>
              <c:strCache>
                <c:ptCount val="1"/>
                <c:pt idx="0">
                  <c:v>Иркутская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Лист1!$BF$2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</c:ser>
        <c:ser>
          <c:idx val="57"/>
          <c:order val="57"/>
          <c:tx>
            <c:strRef>
              <c:f>Лист1!$BG$1</c:f>
              <c:strCache>
                <c:ptCount val="1"/>
                <c:pt idx="0">
                  <c:v>Краснодарский край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Лист1!$BG$2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</c:ser>
        <c:ser>
          <c:idx val="58"/>
          <c:order val="58"/>
          <c:tx>
            <c:strRef>
              <c:f>Лист1!$BH$1</c:f>
              <c:strCache>
                <c:ptCount val="1"/>
                <c:pt idx="0">
                  <c:v>г. Санкт-Петербург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Лист1!$BH$2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</c:ser>
        <c:ser>
          <c:idx val="59"/>
          <c:order val="59"/>
          <c:tx>
            <c:strRef>
              <c:f>Лист1!$BI$1</c:f>
              <c:strCache>
                <c:ptCount val="1"/>
                <c:pt idx="0">
                  <c:v>Новосибирская область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Лист1!$BI$2</c:f>
              <c:numCache>
                <c:formatCode>General</c:formatCode>
                <c:ptCount val="1"/>
                <c:pt idx="0">
                  <c:v>65</c:v>
                </c:pt>
              </c:numCache>
            </c:numRef>
          </c:val>
        </c:ser>
        <c:ser>
          <c:idx val="60"/>
          <c:order val="60"/>
          <c:tx>
            <c:strRef>
              <c:f>Лист1!$BJ$1</c:f>
              <c:strCache>
                <c:ptCount val="1"/>
                <c:pt idx="0">
                  <c:v>г.Москва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Регион РФ</c:v>
                </c:pt>
              </c:strCache>
            </c:strRef>
          </c:cat>
          <c:val>
            <c:numRef>
              <c:f>Лист1!$BJ$2</c:f>
              <c:numCache>
                <c:formatCode>General</c:formatCode>
                <c:ptCount val="1"/>
                <c:pt idx="0">
                  <c:v>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486528"/>
        <c:axId val="54003392"/>
      </c:barChart>
      <c:catAx>
        <c:axId val="54486528"/>
        <c:scaling>
          <c:orientation val="minMax"/>
        </c:scaling>
        <c:delete val="1"/>
        <c:axPos val="l"/>
        <c:majorTickMark val="out"/>
        <c:minorTickMark val="none"/>
        <c:tickLblPos val="nextTo"/>
        <c:crossAx val="54003392"/>
        <c:crosses val="autoZero"/>
        <c:auto val="1"/>
        <c:lblAlgn val="ctr"/>
        <c:lblOffset val="100"/>
        <c:noMultiLvlLbl val="0"/>
      </c:catAx>
      <c:valAx>
        <c:axId val="5400339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54486528"/>
        <c:crosses val="autoZero"/>
        <c:crossBetween val="between"/>
      </c:valAx>
    </c:plotArea>
    <c:legend>
      <c:legendPos val="l"/>
      <c:layout>
        <c:manualLayout>
          <c:xMode val="edge"/>
          <c:yMode val="edge"/>
          <c:x val="1.7713365539452502E-2"/>
          <c:y val="9.1393776683504485E-3"/>
          <c:w val="0.23438485044441909"/>
          <c:h val="0.89446009786090519"/>
        </c:manualLayout>
      </c:layout>
      <c:overlay val="0"/>
      <c:txPr>
        <a:bodyPr/>
        <a:lstStyle/>
        <a:p>
          <a:pPr>
            <a:defRPr sz="670" kern="100" cap="all" spc="0" baseline="0">
              <a:latin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0.73146</cdr:x>
      <cdr:y>0.05806</cdr:y>
    </cdr:from>
    <cdr:to>
      <cdr:x>0.9465</cdr:x>
      <cdr:y>0.84405</cdr:y>
    </cdr:to>
    <cdr:pic>
      <cdr:nvPicPr>
        <cdr:cNvPr id="5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5768787" y="242058"/>
          <a:ext cx="1695995" cy="3276600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9" y="2"/>
            <a:ext cx="4308818" cy="340439"/>
          </a:xfrm>
          <a:prstGeom prst="rect">
            <a:avLst/>
          </a:prstGeom>
        </p:spPr>
        <p:txBody>
          <a:bodyPr vert="horz" lIns="91743" tIns="45872" rIns="91743" bIns="4587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9795" y="2"/>
            <a:ext cx="4308818" cy="340439"/>
          </a:xfrm>
          <a:prstGeom prst="rect">
            <a:avLst/>
          </a:prstGeom>
        </p:spPr>
        <p:txBody>
          <a:bodyPr vert="horz" lIns="91743" tIns="45872" rIns="91743" bIns="45872" rtlCol="0"/>
          <a:lstStyle>
            <a:lvl1pPr algn="r">
              <a:defRPr sz="1200"/>
            </a:lvl1pPr>
          </a:lstStyle>
          <a:p>
            <a:fld id="{9A6BD5B6-AB39-4ABA-B270-D90AA6225D24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9" y="6467256"/>
            <a:ext cx="4308818" cy="340439"/>
          </a:xfrm>
          <a:prstGeom prst="rect">
            <a:avLst/>
          </a:prstGeom>
        </p:spPr>
        <p:txBody>
          <a:bodyPr vert="horz" lIns="91743" tIns="45872" rIns="91743" bIns="4587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9795" y="6467256"/>
            <a:ext cx="4308818" cy="340439"/>
          </a:xfrm>
          <a:prstGeom prst="rect">
            <a:avLst/>
          </a:prstGeom>
        </p:spPr>
        <p:txBody>
          <a:bodyPr vert="horz" lIns="91743" tIns="45872" rIns="91743" bIns="45872" rtlCol="0" anchor="b"/>
          <a:lstStyle>
            <a:lvl1pPr algn="r">
              <a:defRPr sz="1200"/>
            </a:lvl1pPr>
          </a:lstStyle>
          <a:p>
            <a:fld id="{1D57870A-53D1-4D56-8F91-B54C2FCD88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762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" y="10"/>
            <a:ext cx="4307734" cy="341623"/>
          </a:xfrm>
          <a:prstGeom prst="rect">
            <a:avLst/>
          </a:prstGeom>
        </p:spPr>
        <p:txBody>
          <a:bodyPr vert="horz" lIns="91743" tIns="45872" rIns="91743" bIns="4587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0901" y="10"/>
            <a:ext cx="4307734" cy="341623"/>
          </a:xfrm>
          <a:prstGeom prst="rect">
            <a:avLst/>
          </a:prstGeom>
        </p:spPr>
        <p:txBody>
          <a:bodyPr vert="horz" lIns="91743" tIns="45872" rIns="91743" bIns="45872" rtlCol="0"/>
          <a:lstStyle>
            <a:lvl1pPr algn="r">
              <a:defRPr sz="1200"/>
            </a:lvl1pPr>
          </a:lstStyle>
          <a:p>
            <a:fld id="{DBCDA7AC-1A6B-4E3F-AC59-7F9D5B17651B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89400" cy="23002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43" tIns="45872" rIns="91743" bIns="4587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100" y="3276741"/>
            <a:ext cx="7952739" cy="2680961"/>
          </a:xfrm>
          <a:prstGeom prst="rect">
            <a:avLst/>
          </a:prstGeom>
        </p:spPr>
        <p:txBody>
          <a:bodyPr vert="horz" lIns="91743" tIns="45872" rIns="91743" bIns="4587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8" y="6467173"/>
            <a:ext cx="4307734" cy="341622"/>
          </a:xfrm>
          <a:prstGeom prst="rect">
            <a:avLst/>
          </a:prstGeom>
        </p:spPr>
        <p:txBody>
          <a:bodyPr vert="horz" lIns="91743" tIns="45872" rIns="91743" bIns="4587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0901" y="6467173"/>
            <a:ext cx="4307734" cy="341622"/>
          </a:xfrm>
          <a:prstGeom prst="rect">
            <a:avLst/>
          </a:prstGeom>
        </p:spPr>
        <p:txBody>
          <a:bodyPr vert="horz" lIns="91743" tIns="45872" rIns="91743" bIns="45872" rtlCol="0" anchor="b"/>
          <a:lstStyle>
            <a:lvl1pPr algn="r">
              <a:defRPr sz="1200"/>
            </a:lvl1pPr>
          </a:lstStyle>
          <a:p>
            <a:fld id="{1765A753-26F7-494C-A1D3-E9ABB709EA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480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75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49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624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498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373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246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120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995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5A753-26F7-494C-A1D3-E9ABB709EA14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96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5A753-26F7-494C-A1D3-E9ABB709EA1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188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5A753-26F7-494C-A1D3-E9ABB709EA14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952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5A753-26F7-494C-A1D3-E9ABB709EA1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257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75" indent="0" algn="ctr">
              <a:buNone/>
              <a:defRPr sz="1500"/>
            </a:lvl2pPr>
            <a:lvl3pPr marL="685749" indent="0" algn="ctr">
              <a:buNone/>
              <a:defRPr sz="1400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3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E4F5-0032-429C-A668-B393D2A0C5D6}" type="datetime1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001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653C1-BC6D-4C8F-8D11-ACB0F6FED31A}" type="datetime1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408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7" y="1282307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7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62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7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4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9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389A4-6033-40E9-8875-7EA75A6ABB6F}" type="datetime1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59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23489-2C1E-473E-8380-0CF4B6EF430F}" type="datetime1">
              <a:rPr lang="ru-RU" smtClean="0"/>
              <a:pPr/>
              <a:t>12.02.2025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001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5" indent="0">
              <a:buNone/>
              <a:defRPr sz="1500" b="1"/>
            </a:lvl2pPr>
            <a:lvl3pPr marL="685749" indent="0">
              <a:buNone/>
              <a:defRPr sz="140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5" indent="0">
              <a:buNone/>
              <a:defRPr sz="1500" b="1"/>
            </a:lvl2pPr>
            <a:lvl3pPr marL="685749" indent="0">
              <a:buNone/>
              <a:defRPr sz="140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AF2FB-39CF-4AC2-BE2F-1AD1DFDD0654}" type="datetime1">
              <a:rPr lang="ru-RU" smtClean="0"/>
              <a:pPr/>
              <a:t>12.02.2025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278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44E06-6936-4096-8EE4-1B51FD7D34D5}" type="datetime1">
              <a:rPr lang="ru-RU" smtClean="0"/>
              <a:pPr/>
              <a:t>12.02.2025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484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760E-6EAB-451F-ACD3-98CD5B834FD6}" type="datetime1">
              <a:rPr lang="ru-RU" smtClean="0"/>
              <a:pPr/>
              <a:t>12.02.2025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485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100"/>
            </a:lvl2pPr>
            <a:lvl3pPr marL="685749" indent="0">
              <a:buNone/>
              <a:defRPr sz="900"/>
            </a:lvl3pPr>
            <a:lvl4pPr marL="1028624" indent="0">
              <a:buNone/>
              <a:defRPr sz="800"/>
            </a:lvl4pPr>
            <a:lvl5pPr marL="1371498" indent="0">
              <a:buNone/>
              <a:defRPr sz="800"/>
            </a:lvl5pPr>
            <a:lvl6pPr marL="1714373" indent="0">
              <a:buNone/>
              <a:defRPr sz="800"/>
            </a:lvl6pPr>
            <a:lvl7pPr marL="2057246" indent="0">
              <a:buNone/>
              <a:defRPr sz="800"/>
            </a:lvl7pPr>
            <a:lvl8pPr marL="2400120" indent="0">
              <a:buNone/>
              <a:defRPr sz="800"/>
            </a:lvl8pPr>
            <a:lvl9pPr marL="2742995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D388C-7047-487E-BB16-204269B689C9}" type="datetime1">
              <a:rPr lang="ru-RU" smtClean="0"/>
              <a:pPr/>
              <a:t>12.02.2025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651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49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3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100"/>
            </a:lvl2pPr>
            <a:lvl3pPr marL="685749" indent="0">
              <a:buNone/>
              <a:defRPr sz="900"/>
            </a:lvl3pPr>
            <a:lvl4pPr marL="1028624" indent="0">
              <a:buNone/>
              <a:defRPr sz="800"/>
            </a:lvl4pPr>
            <a:lvl5pPr marL="1371498" indent="0">
              <a:buNone/>
              <a:defRPr sz="800"/>
            </a:lvl5pPr>
            <a:lvl6pPr marL="1714373" indent="0">
              <a:buNone/>
              <a:defRPr sz="800"/>
            </a:lvl6pPr>
            <a:lvl7pPr marL="2057246" indent="0">
              <a:buNone/>
              <a:defRPr sz="800"/>
            </a:lvl7pPr>
            <a:lvl8pPr marL="2400120" indent="0">
              <a:buNone/>
              <a:defRPr sz="800"/>
            </a:lvl8pPr>
            <a:lvl9pPr marL="2742995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98B-BDE1-41DE-90C2-CBC293E1C297}" type="datetime1">
              <a:rPr lang="ru-RU" smtClean="0"/>
              <a:pPr/>
              <a:t>12.02.2025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956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2DF4A-17CF-478A-BB61-ADC73A9FF2E5}" type="datetime1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024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273843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273843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C407-4805-4418-AF18-05C806D924A1}" type="datetime1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584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5486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5088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575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977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424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449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0292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1026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370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6633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47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76" tIns="34289" rIns="68576" bIns="34289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68576" tIns="34289" rIns="68576" bIns="34289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931D0-4387-4EC7-807C-B32EEE5B29C6}" type="datetime1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C48D7-4F4B-4B04-BC17-41C34ED25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492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685749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38" indent="-171438" algn="l" defTabSz="68574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1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86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60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35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8FAA6-0F60-4C93-B1D9-00B9A304D267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324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2.xml"/><Relationship Id="rId4" Type="http://schemas.openxmlformats.org/officeDocument/2006/relationships/image" Target="../media/image3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3.xml"/><Relationship Id="rId4" Type="http://schemas.openxmlformats.org/officeDocument/2006/relationships/image" Target="../media/image3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jpeg"/><Relationship Id="rId4" Type="http://schemas.openxmlformats.org/officeDocument/2006/relationships/image" Target="../media/image3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4165885"/>
              </p:ext>
            </p:extLst>
          </p:nvPr>
        </p:nvGraphicFramePr>
        <p:xfrm>
          <a:off x="628650" y="1382568"/>
          <a:ext cx="7833122" cy="3263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B7DEA2F-08D9-4968-A748-6EC47361DF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13884" y="447142"/>
            <a:ext cx="495777" cy="4957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75882" y="447143"/>
            <a:ext cx="4572000" cy="7155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685800"/>
            <a:r>
              <a:rPr lang="ru-RU" sz="1350" dirty="0" smtClean="0">
                <a:solidFill>
                  <a:prstClr val="black"/>
                </a:solidFill>
                <a:latin typeface="Calibri"/>
              </a:rPr>
              <a:t>Количество обращений в Единый Контакт-центр здравоохранения РС (Я)</a:t>
            </a:r>
            <a:r>
              <a:rPr lang="ru-RU" sz="900" dirty="0">
                <a:solidFill>
                  <a:prstClr val="black"/>
                </a:solidFill>
                <a:latin typeface="Calibri"/>
              </a:rPr>
              <a:t/>
            </a:r>
            <a:br>
              <a:rPr lang="ru-RU" sz="900" dirty="0">
                <a:solidFill>
                  <a:prstClr val="black"/>
                </a:solidFill>
                <a:latin typeface="Calibri"/>
              </a:rPr>
            </a:br>
            <a:endParaRPr lang="ru-RU" sz="135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00E0115A-ACE8-4CF6-84CE-C3D4D2942F54}"/>
              </a:ext>
            </a:extLst>
          </p:cNvPr>
          <p:cNvCxnSpPr>
            <a:cxnSpLocks/>
          </p:cNvCxnSpPr>
          <p:nvPr/>
        </p:nvCxnSpPr>
        <p:spPr>
          <a:xfrm>
            <a:off x="1332412" y="1006079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65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B7DEA2F-08D9-4968-A748-6EC47361DF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88393" y="77487"/>
            <a:ext cx="495777" cy="4957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32851" y="102476"/>
            <a:ext cx="4572000" cy="71558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 темам обращений в Единый Контакт-центр Здравоохранения РС (Я)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00E0115A-ACE8-4CF6-84CE-C3D4D2942F54}"/>
              </a:ext>
            </a:extLst>
          </p:cNvPr>
          <p:cNvCxnSpPr>
            <a:cxnSpLocks/>
          </p:cNvCxnSpPr>
          <p:nvPr/>
        </p:nvCxnSpPr>
        <p:spPr>
          <a:xfrm>
            <a:off x="1461504" y="578881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4655189"/>
              </p:ext>
            </p:extLst>
          </p:nvPr>
        </p:nvGraphicFramePr>
        <p:xfrm>
          <a:off x="609600" y="818057"/>
          <a:ext cx="8216982" cy="4213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94163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B7DEA2F-08D9-4968-A748-6EC47361DF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336281" y="89481"/>
            <a:ext cx="495777" cy="4957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40858" y="102476"/>
            <a:ext cx="536399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50" dirty="0" smtClean="0">
                <a:solidFill>
                  <a:prstClr val="black"/>
                </a:solidFill>
                <a:latin typeface="Calibri"/>
              </a:rPr>
              <a:t>Поступило </a:t>
            </a:r>
            <a:r>
              <a:rPr lang="en-US" sz="1350" dirty="0" smtClean="0">
                <a:solidFill>
                  <a:prstClr val="black"/>
                </a:solidFill>
                <a:latin typeface="Calibri"/>
              </a:rPr>
              <a:t>509</a:t>
            </a:r>
            <a:r>
              <a:rPr lang="ru-RU" sz="1350" dirty="0" smtClean="0">
                <a:solidFill>
                  <a:prstClr val="black"/>
                </a:solidFill>
                <a:latin typeface="Calibri"/>
              </a:rPr>
              <a:t> обращений из </a:t>
            </a:r>
            <a:r>
              <a:rPr lang="en-US" sz="1350" dirty="0" smtClean="0">
                <a:solidFill>
                  <a:prstClr val="black"/>
                </a:solidFill>
                <a:latin typeface="Calibri"/>
              </a:rPr>
              <a:t>61</a:t>
            </a:r>
            <a:r>
              <a:rPr lang="ru-RU" sz="1350" dirty="0" smtClean="0">
                <a:solidFill>
                  <a:prstClr val="black"/>
                </a:solidFill>
                <a:latin typeface="Calibri"/>
              </a:rPr>
              <a:t> регионов РФ за 202</a:t>
            </a:r>
            <a:r>
              <a:rPr lang="en-US" sz="1350" dirty="0" smtClean="0">
                <a:solidFill>
                  <a:prstClr val="black"/>
                </a:solidFill>
                <a:latin typeface="Calibri"/>
              </a:rPr>
              <a:t>4</a:t>
            </a:r>
            <a:r>
              <a:rPr lang="ru-RU" sz="1350" dirty="0" smtClean="0">
                <a:solidFill>
                  <a:prstClr val="black"/>
                </a:solidFill>
                <a:latin typeface="Calibri"/>
              </a:rPr>
              <a:t> год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00E0115A-ACE8-4CF6-84CE-C3D4D2942F54}"/>
              </a:ext>
            </a:extLst>
          </p:cNvPr>
          <p:cNvCxnSpPr>
            <a:cxnSpLocks/>
          </p:cNvCxnSpPr>
          <p:nvPr/>
        </p:nvCxnSpPr>
        <p:spPr>
          <a:xfrm>
            <a:off x="1461504" y="382116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9902773"/>
              </p:ext>
            </p:extLst>
          </p:nvPr>
        </p:nvGraphicFramePr>
        <p:xfrm>
          <a:off x="871498" y="498171"/>
          <a:ext cx="7886700" cy="4168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341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B7DEA2F-08D9-4968-A748-6EC47361DF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088393" y="77487"/>
            <a:ext cx="495777" cy="4957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40858" y="102476"/>
            <a:ext cx="536399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50" dirty="0" smtClean="0">
                <a:solidFill>
                  <a:prstClr val="black"/>
                </a:solidFill>
                <a:latin typeface="Calibri"/>
              </a:rPr>
              <a:t> 8 865 обращений  из  районов РС (Я) за 2024 год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00E0115A-ACE8-4CF6-84CE-C3D4D2942F54}"/>
              </a:ext>
            </a:extLst>
          </p:cNvPr>
          <p:cNvCxnSpPr>
            <a:cxnSpLocks/>
          </p:cNvCxnSpPr>
          <p:nvPr/>
        </p:nvCxnSpPr>
        <p:spPr>
          <a:xfrm>
            <a:off x="960920" y="445392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Объект 15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44" y="804403"/>
            <a:ext cx="4627998" cy="4058510"/>
          </a:xfr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424968"/>
              </p:ext>
            </p:extLst>
          </p:nvPr>
        </p:nvGraphicFramePr>
        <p:xfrm>
          <a:off x="5467112" y="792766"/>
          <a:ext cx="2869169" cy="40101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3857"/>
                <a:gridCol w="855312"/>
              </a:tblGrid>
              <a:tr h="1054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effectLst/>
                        </a:rPr>
                        <a:t>Улус (район) РС(Я)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26" marR="5826" marT="582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>
                          <a:effectLst/>
                        </a:rPr>
                        <a:t>ВСЕГО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26" marR="5826" marT="5826" marB="0"/>
                </a:tc>
              </a:tr>
              <a:tr h="166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ЯКУТСК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7109</a:t>
                      </a:r>
                    </a:p>
                  </a:txBody>
                  <a:tcPr marL="9525" marR="9525" marT="9525" marB="0"/>
                </a:tc>
              </a:tr>
              <a:tr h="166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НЕРЮНГРИНСКИЙ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510</a:t>
                      </a:r>
                    </a:p>
                  </a:txBody>
                  <a:tcPr marL="9525" marR="9525" marT="9525" marB="0"/>
                </a:tc>
              </a:tr>
              <a:tr h="166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МИРНИНСКИЙ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302</a:t>
                      </a:r>
                    </a:p>
                  </a:txBody>
                  <a:tcPr marL="9525" marR="9525" marT="9525" marB="0"/>
                </a:tc>
              </a:tr>
              <a:tr h="166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АЛДАНСКИЙ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185</a:t>
                      </a:r>
                    </a:p>
                  </a:txBody>
                  <a:tcPr marL="9525" marR="9525" marT="9525" marB="0"/>
                </a:tc>
              </a:tr>
              <a:tr h="166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ЛЕНСКИЙ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179</a:t>
                      </a:r>
                    </a:p>
                  </a:txBody>
                  <a:tcPr marL="9525" marR="9525" marT="9525" marB="0"/>
                </a:tc>
              </a:tr>
              <a:tr h="166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ХАНГАЛАССКИЙ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9525" marR="9525" marT="9525" marB="0"/>
                </a:tc>
              </a:tr>
              <a:tr h="166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ОЛЕКМИНСКИЙ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</a:t>
                      </a:r>
                    </a:p>
                  </a:txBody>
                  <a:tcPr marL="9525" marR="9525" marT="9525" marB="0"/>
                </a:tc>
              </a:tr>
              <a:tr h="166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ВИЛЮЙСКИЙ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9525" marR="9525" marT="9525" marB="0"/>
                </a:tc>
              </a:tr>
              <a:tr h="166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МЕГИНО-КАНГАЛАССКИЙ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9525" marR="9525" marT="9525" marB="0"/>
                </a:tc>
              </a:tr>
              <a:tr h="166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ТОМПОНСКИЙ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/>
                </a:tc>
              </a:tr>
              <a:tr h="166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УСТЬ-АЛДАНСКИЙ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9525" marR="9525" marT="9525" marB="0"/>
                </a:tc>
              </a:tr>
              <a:tr h="166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НИЖНЕКОЛЫМСКИЙ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9525" marR="9525" marT="9525" marB="0"/>
                </a:tc>
              </a:tr>
              <a:tr h="166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НЮРБИНСКИЙ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/>
                </a:tc>
              </a:tr>
              <a:tr h="166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ОЙМЯКОНСКИЙ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/>
                </a:tc>
              </a:tr>
              <a:tr h="166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СУНТАРСКИЙ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/>
                </a:tc>
              </a:tr>
              <a:tr h="166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ВЕРХОЯНСКИЙ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/>
                </a:tc>
              </a:tr>
              <a:tr h="166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НАМСКИЙ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/>
                </a:tc>
              </a:tr>
              <a:tr h="166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УСТЬ-МАЙСКИЙ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/>
                </a:tc>
              </a:tr>
              <a:tr h="166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БУЛУНСКИЙ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/>
                </a:tc>
              </a:tr>
              <a:tr h="166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СРЕДНЕКОЛЫМСКИЙ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/>
                </a:tc>
              </a:tr>
              <a:tr h="166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МОМСКИЙ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/>
                </a:tc>
              </a:tr>
              <a:tr h="166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ВЕРХНЕВИЛЮЙСКИЙ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886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B7DEA2F-08D9-4968-A748-6EC47361DF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88393" y="77487"/>
            <a:ext cx="495777" cy="4957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40858" y="102476"/>
            <a:ext cx="5363993" cy="730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685800">
              <a:defRPr/>
            </a:pPr>
            <a:r>
              <a:rPr lang="ru-RU" sz="1350" b="1" noProof="0" dirty="0" smtClean="0">
                <a:solidFill>
                  <a:prstClr val="black"/>
                </a:solidFill>
              </a:rPr>
              <a:t>Способы и результат обращений со страховыми представителями СМО </a:t>
            </a:r>
            <a:r>
              <a:rPr lang="ru-RU" b="1" dirty="0">
                <a:solidFill>
                  <a:prstClr val="black"/>
                </a:solidFill>
              </a:rPr>
              <a:t>в </a:t>
            </a:r>
            <a:r>
              <a:rPr lang="ru-RU" b="1" dirty="0" smtClean="0">
                <a:solidFill>
                  <a:prstClr val="black"/>
                </a:solidFill>
              </a:rPr>
              <a:t>202</a:t>
            </a:r>
            <a:r>
              <a:rPr lang="en-US" b="1" dirty="0" smtClean="0">
                <a:solidFill>
                  <a:prstClr val="black"/>
                </a:solidFill>
              </a:rPr>
              <a:t>4</a:t>
            </a:r>
            <a:r>
              <a:rPr lang="ru-RU" b="1" dirty="0" smtClean="0">
                <a:solidFill>
                  <a:prstClr val="black"/>
                </a:solidFill>
              </a:rPr>
              <a:t> </a:t>
            </a:r>
            <a:r>
              <a:rPr lang="ru-RU" b="1" dirty="0">
                <a:solidFill>
                  <a:prstClr val="black"/>
                </a:solidFill>
              </a:rPr>
              <a:t>году 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00E0115A-ACE8-4CF6-84CE-C3D4D2942F54}"/>
              </a:ext>
            </a:extLst>
          </p:cNvPr>
          <p:cNvCxnSpPr>
            <a:cxnSpLocks/>
          </p:cNvCxnSpPr>
          <p:nvPr/>
        </p:nvCxnSpPr>
        <p:spPr>
          <a:xfrm>
            <a:off x="1461504" y="578881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Объект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88412687"/>
              </p:ext>
            </p:extLst>
          </p:nvPr>
        </p:nvGraphicFramePr>
        <p:xfrm>
          <a:off x="506489" y="927748"/>
          <a:ext cx="3868738" cy="38806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6594"/>
                <a:gridCol w="1732144"/>
              </a:tblGrid>
              <a:tr h="431187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Способ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обращения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кол-во</a:t>
                      </a:r>
                    </a:p>
                  </a:txBody>
                  <a:tcPr marL="9525" marR="9525" marT="9525" marB="0" anchor="ctr"/>
                </a:tc>
              </a:tr>
              <a:tr h="4311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 «Горячей линии»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9374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4311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 сети "Интернет"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4311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личное письменное обращение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4311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личный прием (устное)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13045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4311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почтовым сообщением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4311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 телефону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7871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4311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 поручениям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4311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Всего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31126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3" name="Объект 12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669795240"/>
              </p:ext>
            </p:extLst>
          </p:nvPr>
        </p:nvGraphicFramePr>
        <p:xfrm>
          <a:off x="4696382" y="1194728"/>
          <a:ext cx="3887788" cy="2847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894"/>
                <a:gridCol w="1943894"/>
              </a:tblGrid>
              <a:tr h="4805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Результат обращения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кол-во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Результата 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нет - в работе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Разъяснено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30874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Удовлетворено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Обоснованная, удовлетворенная в досудебном порядке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Необоснованное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Всего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31126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91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B7DEA2F-08D9-4968-A748-6EC47361DF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88393" y="77486"/>
            <a:ext cx="619200" cy="6191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98164" y="102476"/>
            <a:ext cx="670668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50" b="1" noProof="0" dirty="0" smtClean="0">
                <a:solidFill>
                  <a:prstClr val="black"/>
                </a:solidFill>
                <a:latin typeface="Calibri"/>
              </a:rPr>
              <a:t>Информирование застрахованных по профилактическим мероприятиям страховыми представителями 2 СМО за  2024 год</a:t>
            </a:r>
          </a:p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Страховые представители всего 88 в </a:t>
            </a:r>
            <a:r>
              <a:rPr kumimoji="0" lang="ru-RU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тч</a:t>
            </a: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1 уровня -3, 2 уровня -85</a:t>
            </a: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00E0115A-ACE8-4CF6-84CE-C3D4D2942F54}"/>
              </a:ext>
            </a:extLst>
          </p:cNvPr>
          <p:cNvCxnSpPr>
            <a:cxnSpLocks/>
          </p:cNvCxnSpPr>
          <p:nvPr/>
        </p:nvCxnSpPr>
        <p:spPr>
          <a:xfrm>
            <a:off x="1098163" y="578881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8173928"/>
              </p:ext>
            </p:extLst>
          </p:nvPr>
        </p:nvGraphicFramePr>
        <p:xfrm>
          <a:off x="968828" y="957406"/>
          <a:ext cx="7701049" cy="39151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281">
                  <a:extLst>
                    <a:ext uri="{9D8B030D-6E8A-4147-A177-3AD203B41FA5}">
                      <a16:colId xmlns:a16="http://schemas.microsoft.com/office/drawing/2014/main" xmlns="" val="605832235"/>
                    </a:ext>
                  </a:extLst>
                </a:gridCol>
                <a:gridCol w="1184922">
                  <a:extLst>
                    <a:ext uri="{9D8B030D-6E8A-4147-A177-3AD203B41FA5}">
                      <a16:colId xmlns:a16="http://schemas.microsoft.com/office/drawing/2014/main" xmlns="" val="4074539256"/>
                    </a:ext>
                  </a:extLst>
                </a:gridCol>
                <a:gridCol w="1629800">
                  <a:extLst>
                    <a:ext uri="{9D8B030D-6E8A-4147-A177-3AD203B41FA5}">
                      <a16:colId xmlns:a16="http://schemas.microsoft.com/office/drawing/2014/main" xmlns="" val="315554480"/>
                    </a:ext>
                  </a:extLst>
                </a:gridCol>
                <a:gridCol w="1471649">
                  <a:extLst>
                    <a:ext uri="{9D8B030D-6E8A-4147-A177-3AD203B41FA5}">
                      <a16:colId xmlns:a16="http://schemas.microsoft.com/office/drawing/2014/main" xmlns="" val="1455748420"/>
                    </a:ext>
                  </a:extLst>
                </a:gridCol>
                <a:gridCol w="1781397">
                  <a:extLst>
                    <a:ext uri="{9D8B030D-6E8A-4147-A177-3AD203B41FA5}">
                      <a16:colId xmlns:a16="http://schemas.microsoft.com/office/drawing/2014/main" xmlns="" val="3382745265"/>
                    </a:ext>
                  </a:extLst>
                </a:gridCol>
              </a:tblGrid>
              <a:tr h="7951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План на 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Информировано за 12 </a:t>
                      </a:r>
                      <a:r>
                        <a:rPr lang="ru-RU" sz="12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прошедших от годового 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значения</a:t>
                      </a:r>
                      <a:b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Отклик (доля прошедших от </a:t>
                      </a:r>
                      <a:r>
                        <a:rPr lang="ru-RU" sz="1200" b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числа проинформированных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59522872"/>
                  </a:ext>
                </a:extLst>
              </a:tr>
              <a:tr h="3958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ДОГВН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285 067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467 302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(163,93%)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4300" algn="l"/>
                        </a:tabLs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253 799 </a:t>
                      </a: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89,03%)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09550" algn="l"/>
                        </a:tabLst>
                      </a:pPr>
                      <a:r>
                        <a:rPr lang="sah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249 365</a:t>
                      </a: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53,4%)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891966522"/>
                  </a:ext>
                </a:extLst>
              </a:tr>
              <a:tr h="2171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Проф.осмотры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81 307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156 862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(192,93%)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09550" algn="l"/>
                          <a:tab pos="285750" algn="l"/>
                          <a:tab pos="689610" algn="ctr"/>
                        </a:tabLst>
                      </a:pPr>
                      <a:r>
                        <a:rPr lang="ru-RU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	</a:t>
                      </a: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78 580 (96,65%)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500" algn="l"/>
                        </a:tabLst>
                      </a:pPr>
                      <a:r>
                        <a:rPr lang="sah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74 231 </a:t>
                      </a: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(47,3%)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60478180"/>
                  </a:ext>
                </a:extLst>
              </a:tr>
              <a:tr h="3628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Диспансерное наблюдение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244 893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249 251 (101,78%)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ah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207 511</a:t>
                      </a: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(84,74</a:t>
                      </a:r>
                      <a:r>
                        <a:rPr lang="ru-RU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190 584 </a:t>
                      </a: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(76,5%)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88533392"/>
                  </a:ext>
                </a:extLst>
              </a:tr>
              <a:tr h="3628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Углубленная диспансеризация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48 034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64 029 (133,30%)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 этап </a:t>
                      </a: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– 47 829 </a:t>
                      </a:r>
                      <a:r>
                        <a:rPr lang="ru-RU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99</a:t>
                      </a:r>
                      <a:r>
                        <a:rPr lang="sah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,57</a:t>
                      </a: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%) </a:t>
                      </a:r>
                      <a:r>
                        <a:rPr lang="ru-RU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 этап -1 </a:t>
                      </a: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144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 </a:t>
                      </a:r>
                      <a:r>
                        <a:rPr lang="sah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357</a:t>
                      </a: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59,9%)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58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ah-RU" sz="11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Дисп.</a:t>
                      </a:r>
                      <a:r>
                        <a:rPr lang="sah-RU" sz="1100" b="1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</a:t>
                      </a:r>
                      <a:r>
                        <a:rPr lang="sah-RU" sz="11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епродуктивной функции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30 000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20 411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(68,04%)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ah-RU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74 </a:t>
                      </a:r>
                      <a:r>
                        <a:rPr lang="sah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727</a:t>
                      </a: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249,09%)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8125" algn="l"/>
                          <a:tab pos="590550" algn="ctr"/>
                        </a:tabLst>
                      </a:pPr>
                      <a:r>
                        <a:rPr lang="sah-RU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	</a:t>
                      </a:r>
                      <a:r>
                        <a:rPr lang="sah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19 288 </a:t>
                      </a: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(94</a:t>
                      </a:r>
                      <a:r>
                        <a:rPr lang="sah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,5</a:t>
                      </a: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%) 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58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ah-RU" sz="11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Участники СВО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475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461 (97,05%)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ah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444</a:t>
                      </a: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93,47%)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975" algn="l"/>
                          <a:tab pos="590550" algn="ctr"/>
                        </a:tabLst>
                      </a:pPr>
                      <a:r>
                        <a:rPr lang="ru-RU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		</a:t>
                      </a:r>
                      <a:r>
                        <a:rPr lang="sah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415</a:t>
                      </a: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(90,0</a:t>
                      </a:r>
                      <a:r>
                        <a:rPr lang="en-US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58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ah-RU" sz="11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Участники ВОВ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231 (100%)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227 (98,27%)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227</a:t>
                      </a: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sah-RU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98</a:t>
                      </a:r>
                      <a:r>
                        <a:rPr lang="ru-RU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,3)</a:t>
                      </a:r>
                    </a:p>
                  </a:txBody>
                  <a:tcPr marL="68580" marR="68580" marT="0" marB="0"/>
                </a:tc>
              </a:tr>
              <a:tr h="3958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690 007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958 547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(138,92%)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663 117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96,10%)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ah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572 467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sah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,7%)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897304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546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19325</TotalTime>
  <Words>378</Words>
  <Application>Microsoft Office PowerPoint</Application>
  <PresentationFormat>Экран (16:9)</PresentationFormat>
  <Paragraphs>164</Paragraphs>
  <Slides>6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Алексеев Владимир Геннадьевич</dc:creator>
  <cp:lastModifiedBy>semenovag</cp:lastModifiedBy>
  <cp:revision>1113</cp:revision>
  <cp:lastPrinted>2025-02-12T02:03:06Z</cp:lastPrinted>
  <dcterms:created xsi:type="dcterms:W3CDTF">2019-01-18T08:16:29Z</dcterms:created>
  <dcterms:modified xsi:type="dcterms:W3CDTF">2025-02-12T02:10:19Z</dcterms:modified>
</cp:coreProperties>
</file>